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485" r:id="rId2"/>
    <p:sldId id="594" r:id="rId3"/>
    <p:sldId id="595" r:id="rId4"/>
    <p:sldId id="667" r:id="rId5"/>
    <p:sldId id="593" r:id="rId6"/>
    <p:sldId id="673" r:id="rId7"/>
    <p:sldId id="652" r:id="rId8"/>
  </p:sldIdLst>
  <p:sldSz cx="9144000" cy="6858000" type="screen4x3"/>
  <p:notesSz cx="6699250" cy="9836150"/>
  <p:custDataLst>
    <p:tags r:id="rId12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667" autoAdjust="0"/>
  </p:normalViewPr>
  <p:slideViewPr>
    <p:cSldViewPr snapToGrid="0">
      <p:cViewPr>
        <p:scale>
          <a:sx n="70" d="100"/>
          <a:sy n="70" d="100"/>
        </p:scale>
        <p:origin x="-2512" y="-1152"/>
      </p:cViewPr>
      <p:guideLst>
        <p:guide orient="horz" pos="4319"/>
        <p:guide orient="horz" pos="1382"/>
        <p:guide pos="213"/>
        <p:guide pos="5565"/>
      </p:guideLst>
    </p:cSldViewPr>
  </p:slideViewPr>
  <p:outlineViewPr>
    <p:cViewPr>
      <p:scale>
        <a:sx n="33" d="100"/>
        <a:sy n="33" d="100"/>
      </p:scale>
      <p:origin x="0" y="20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D3688B9-3963-453B-91B2-C7A5ECF16E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565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87A3C9-F60F-458C-A137-9A5FDCF4BD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5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42939E-31A3-494A-867B-3FD8212B72AF}" type="slidenum">
              <a:rPr lang="en-GB" smtClean="0"/>
              <a:pPr>
                <a:defRPr/>
              </a:pPr>
              <a:t>1</a:t>
            </a:fld>
            <a:endParaRPr lang="en-GB" dirty="0" smtClean="0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smtClean="0"/>
          </a:p>
        </p:txBody>
      </p:sp>
      <p:sp>
        <p:nvSpPr>
          <p:cNvPr id="13316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44525" y="1154113"/>
            <a:ext cx="7489825" cy="1152525"/>
          </a:xfrm>
        </p:spPr>
        <p:txBody>
          <a:bodyPr lIns="91440" rIns="91440"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4525" y="2305050"/>
            <a:ext cx="7497763" cy="904875"/>
          </a:xfrm>
        </p:spPr>
        <p:txBody>
          <a:bodyPr lIns="91440" rIns="91440"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034767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new-1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0"/>
            <a:ext cx="1552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5" y="66675"/>
            <a:ext cx="6608989" cy="644525"/>
          </a:xfrm>
        </p:spPr>
        <p:txBody>
          <a:bodyPr anchor="ctr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>
                <a:schemeClr val="accent6"/>
              </a:buClr>
              <a:defRPr/>
            </a:lvl1pPr>
            <a:lvl2pPr algn="just">
              <a:buClr>
                <a:schemeClr val="accent6"/>
              </a:buClr>
              <a:buFont typeface="Arial" pitchFamily="34" charset="0"/>
              <a:buChar char="»"/>
              <a:defRPr/>
            </a:lvl2pPr>
            <a:lvl3pPr algn="just">
              <a:buClr>
                <a:schemeClr val="accent6"/>
              </a:buClr>
              <a:buFont typeface="Arial" pitchFamily="34" charset="0"/>
              <a:buChar char="•"/>
              <a:defRPr/>
            </a:lvl3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2375242082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ad2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987425"/>
            <a:ext cx="2144712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2860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66675"/>
            <a:ext cx="62976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636713"/>
            <a:ext cx="85248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190500" indent="-190500" algn="just" rtl="0" eaLnBrk="0" fontAlgn="base" hangingPunct="0">
        <a:spcBef>
          <a:spcPct val="40000"/>
        </a:spcBef>
        <a:spcAft>
          <a:spcPct val="0"/>
        </a:spcAft>
        <a:buClr>
          <a:srgbClr val="27628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just" rtl="0" eaLnBrk="0" fontAlgn="base" hangingPunct="0">
        <a:spcBef>
          <a:spcPct val="40000"/>
        </a:spcBef>
        <a:spcAft>
          <a:spcPct val="0"/>
        </a:spcAft>
        <a:buClr>
          <a:srgbClr val="276284"/>
        </a:buClr>
        <a:buFont typeface="Arial" charset="0"/>
        <a:buChar char="»"/>
        <a:defRPr lang="en-US" sz="2800" dirty="0">
          <a:solidFill>
            <a:schemeClr val="tx1"/>
          </a:solidFill>
          <a:latin typeface="+mn-lt"/>
        </a:defRPr>
      </a:lvl2pPr>
      <a:lvl3pPr marL="561975" indent="-179388" algn="just" rtl="0" eaLnBrk="0" fontAlgn="base" hangingPunct="0">
        <a:spcBef>
          <a:spcPct val="40000"/>
        </a:spcBef>
        <a:spcAft>
          <a:spcPct val="0"/>
        </a:spcAft>
        <a:buClr>
          <a:srgbClr val="276284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Char char="-"/>
        <a:defRPr sz="20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19653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24225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28797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573989" y="2029304"/>
            <a:ext cx="79960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pt-BR" b="1" spc="150" dirty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EDUCAÇÃO A DISTÂNCIA NO </a:t>
            </a: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BRASIL:</a:t>
            </a:r>
          </a:p>
          <a:p>
            <a:pPr algn="ctr" eaLnBrk="0" hangingPunct="0">
              <a:defRPr/>
            </a:pPr>
            <a:r>
              <a:rPr lang="pt-BR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PROPOSIÇÃO DE </a:t>
            </a:r>
            <a:r>
              <a:rPr lang="pt-BR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SISTEMATIZAÇÃO 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27888" y="3054817"/>
            <a:ext cx="7075718" cy="86177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defRPr/>
            </a:pPr>
            <a:r>
              <a:rPr lang="pt-BR" sz="16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Márcio Sales SANTIAGO</a:t>
            </a:r>
            <a:endParaRPr lang="pt-BR" b="1" spc="1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r>
              <a:rPr lang="pt-BR" sz="1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mssantiago12@gmail.com</a:t>
            </a:r>
          </a:p>
          <a:p>
            <a:pPr algn="ctr" eaLnBrk="0" hangingPunct="0">
              <a:defRPr/>
            </a:pPr>
            <a:endParaRPr lang="pt-BR" sz="2000" b="1" spc="1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124" name="AutoShape 12" descr="http://www.ufrgs.br/ppgletras/iletra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5125" name="AutoShape 14" descr="http://www.ufrgs.br/ppgletras/iletra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pt-BR"/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7837" y="5853113"/>
            <a:ext cx="1712913" cy="728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9" descr="http://projeto.unisinos.br/termilex/images/logos/logo_unisinos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1105" y="5713413"/>
            <a:ext cx="638175" cy="649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15" name="Picture 21" descr="http://projeto.unisinos.br/termilex/images/logos/Unisinos-Logo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6774" y="6467475"/>
            <a:ext cx="960438" cy="153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1029" name="Picture 5" descr="http://upload.wikimedia.org/wikipedia/commons/thumb/a/a4/Brasao4_vertical_cor_72dpi.png/200px-Brasao4_vertical_cor_72dpi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16337" y="5699125"/>
            <a:ext cx="554037" cy="90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130" name="Picture 2" descr="C:\Users\Márcio\Desktop\Logo REALITER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177800"/>
            <a:ext cx="39274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2713680" y="3043441"/>
            <a:ext cx="7075718" cy="5539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defRPr/>
            </a:pPr>
            <a:r>
              <a:rPr lang="pt-BR" sz="16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Maria da Graça KRIEGER</a:t>
            </a:r>
          </a:p>
          <a:p>
            <a:pPr algn="ctr" eaLnBrk="0" hangingPunct="0">
              <a:defRPr/>
            </a:pPr>
            <a:r>
              <a:rPr lang="pt-BR" sz="1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mkrieger@unisinos.br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276225" y="104775"/>
            <a:ext cx="7000875" cy="644525"/>
          </a:xfrm>
        </p:spPr>
        <p:txBody>
          <a:bodyPr/>
          <a:lstStyle/>
          <a:p>
            <a:pPr eaLnBrk="1" hangingPunct="1"/>
            <a:r>
              <a:rPr lang="pt-BR" smtClean="0"/>
              <a:t>Educação Presencial e Educação a Distância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719138" y="1814513"/>
            <a:ext cx="7705725" cy="4029075"/>
          </a:xfrm>
        </p:spPr>
        <p:txBody>
          <a:bodyPr/>
          <a:lstStyle/>
          <a:p>
            <a:pPr eaLnBrk="1" hangingPunct="1">
              <a:buClr>
                <a:srgbClr val="276284"/>
              </a:buClr>
              <a:defRPr/>
            </a:pPr>
            <a:r>
              <a:rPr lang="pt-BR" dirty="0" smtClean="0"/>
              <a:t>Um </a:t>
            </a:r>
            <a:r>
              <a:rPr lang="pt-BR" dirty="0"/>
              <a:t>dos setores de importância para o desenvolvimento de qualquer país é a educação; </a:t>
            </a:r>
            <a:endParaRPr lang="pt-BR" dirty="0" smtClean="0"/>
          </a:p>
          <a:p>
            <a:pPr eaLnBrk="1" hangingPunct="1">
              <a:buClr>
                <a:srgbClr val="276284"/>
              </a:buClr>
              <a:defRPr/>
            </a:pPr>
            <a:endParaRPr lang="pt-BR" sz="1600" dirty="0"/>
          </a:p>
          <a:p>
            <a:pPr eaLnBrk="1" hangingPunct="1">
              <a:buClr>
                <a:srgbClr val="276284"/>
              </a:buClr>
              <a:defRPr/>
            </a:pPr>
            <a:r>
              <a:rPr lang="pt-BR" dirty="0"/>
              <a:t>Desenvolvimento significativo da EAD em âmbito internacional, sobretudo a partir dos anos 90 do século </a:t>
            </a:r>
            <a:r>
              <a:rPr lang="pt-BR" dirty="0" smtClean="0"/>
              <a:t>XX;</a:t>
            </a:r>
          </a:p>
          <a:p>
            <a:pPr eaLnBrk="1" hangingPunct="1">
              <a:buClr>
                <a:srgbClr val="276284"/>
              </a:buClr>
              <a:defRPr/>
            </a:pPr>
            <a:endParaRPr lang="pt-BR" dirty="0" smtClean="0"/>
          </a:p>
          <a:p>
            <a:pPr eaLnBrk="1" hangingPunct="1">
              <a:buClr>
                <a:srgbClr val="276284"/>
              </a:buClr>
              <a:defRPr/>
            </a:pPr>
            <a:r>
              <a:rPr lang="pt-BR" dirty="0" smtClean="0"/>
              <a:t>Avanço da Informática e das Tecnologias da Informação e da Comunicação (</a:t>
            </a:r>
            <a:r>
              <a:rPr lang="pt-BR" dirty="0" err="1" smtClean="0"/>
              <a:t>TICs</a:t>
            </a:r>
            <a:r>
              <a:rPr lang="pt-BR" dirty="0" smtClean="0"/>
              <a:t>).</a:t>
            </a:r>
          </a:p>
          <a:p>
            <a:pPr eaLnBrk="1" hangingPunct="1">
              <a:buClr>
                <a:srgbClr val="276284"/>
              </a:buClr>
              <a:defRPr/>
            </a:pPr>
            <a:endParaRPr lang="pt-BR" dirty="0" smtClean="0"/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endParaRPr lang="pt-BR" dirty="0" smtClean="0"/>
          </a:p>
          <a:p>
            <a:pPr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14325" y="66675"/>
            <a:ext cx="6608763" cy="644525"/>
          </a:xfrm>
        </p:spPr>
        <p:txBody>
          <a:bodyPr/>
          <a:lstStyle/>
          <a:p>
            <a:pPr eaLnBrk="1" hangingPunct="1"/>
            <a:r>
              <a:rPr lang="pt-BR" smtClean="0"/>
              <a:t>Terminologia da EAD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692150" y="1868488"/>
            <a:ext cx="7759700" cy="4029075"/>
          </a:xfrm>
        </p:spPr>
        <p:txBody>
          <a:bodyPr/>
          <a:lstStyle/>
          <a:p>
            <a:pPr eaLnBrk="1" hangingPunct="1">
              <a:buClr>
                <a:srgbClr val="276284"/>
              </a:buClr>
            </a:pPr>
            <a:r>
              <a:rPr lang="pt-BR" smtClean="0"/>
              <a:t>Apesar do impacto da EAD em inúmeros países, sua terminologia ainda não está estabelecida;</a:t>
            </a:r>
          </a:p>
          <a:p>
            <a:pPr eaLnBrk="1" hangingPunct="1">
              <a:buClr>
                <a:srgbClr val="276284"/>
              </a:buClr>
            </a:pPr>
            <a:endParaRPr lang="pt-BR" sz="1600" smtClean="0"/>
          </a:p>
          <a:p>
            <a:pPr eaLnBrk="1" hangingPunct="1">
              <a:buClr>
                <a:srgbClr val="276284"/>
              </a:buClr>
            </a:pPr>
            <a:r>
              <a:rPr lang="pt-BR" smtClean="0"/>
              <a:t> Trata-se de domínio em construção, pois é ainda novo, em desenvolvimento;</a:t>
            </a:r>
          </a:p>
          <a:p>
            <a:pPr eaLnBrk="1" hangingPunct="1">
              <a:buClr>
                <a:srgbClr val="276284"/>
              </a:buClr>
            </a:pPr>
            <a:endParaRPr lang="pt-BR" sz="1600" smtClean="0"/>
          </a:p>
          <a:p>
            <a:pPr eaLnBrk="1" hangingPunct="1">
              <a:buClr>
                <a:srgbClr val="276284"/>
              </a:buClr>
            </a:pPr>
            <a:r>
              <a:rPr lang="pt-BR" smtClean="0"/>
              <a:t>É uma terminologia híbrida em razão de seu caráter interdisciplinar;</a:t>
            </a:r>
          </a:p>
          <a:p>
            <a:pPr eaLnBrk="1" hangingPunct="1">
              <a:buClr>
                <a:srgbClr val="276284"/>
              </a:buClr>
            </a:pPr>
            <a:endParaRPr lang="pt-BR" sz="1600" smtClean="0"/>
          </a:p>
          <a:p>
            <a:pPr eaLnBrk="1" hangingPunct="1">
              <a:buClr>
                <a:srgbClr val="276284"/>
              </a:buClr>
            </a:pPr>
            <a:r>
              <a:rPr lang="pt-BR" smtClean="0"/>
              <a:t>Reúne conhecimentos e práticas da educação tradicional e da informática.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314325" y="66675"/>
            <a:ext cx="6608763" cy="644525"/>
          </a:xfrm>
        </p:spPr>
        <p:txBody>
          <a:bodyPr/>
          <a:lstStyle/>
          <a:p>
            <a:pPr eaLnBrk="1" hangingPunct="1"/>
            <a:r>
              <a:rPr lang="pt-BR" smtClean="0"/>
              <a:t>Terminologia da EAD no Português do Brasil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719138" y="1814513"/>
            <a:ext cx="7705725" cy="4029075"/>
          </a:xfrm>
        </p:spPr>
        <p:txBody>
          <a:bodyPr/>
          <a:lstStyle/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r>
              <a:rPr lang="pt-BR" dirty="0" smtClean="0"/>
              <a:t>Tomando-se </a:t>
            </a:r>
            <a:r>
              <a:rPr lang="pt-BR" dirty="0"/>
              <a:t>o caso do Português do Brasil, </a:t>
            </a:r>
            <a:r>
              <a:rPr lang="pt-BR" dirty="0" smtClean="0"/>
              <a:t>objetiva-se  caracterizar  </a:t>
            </a:r>
            <a:r>
              <a:rPr lang="pt-BR" dirty="0"/>
              <a:t>a terminologia da EAD</a:t>
            </a:r>
            <a:r>
              <a:rPr lang="pt-BR" dirty="0" smtClean="0"/>
              <a:t>:</a:t>
            </a:r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endParaRPr lang="pt-BR" sz="1400" dirty="0" smtClean="0"/>
          </a:p>
          <a:p>
            <a:pPr marL="723900" indent="-368300" eaLnBrk="1" hangingPunct="1">
              <a:buClr>
                <a:srgbClr val="276284"/>
              </a:buClr>
              <a:buFont typeface="+mj-lt"/>
              <a:buAutoNum type="alphaLcParenR"/>
              <a:defRPr/>
            </a:pPr>
            <a:r>
              <a:rPr lang="pt-BR" sz="1800" dirty="0" smtClean="0"/>
              <a:t>incorpora  </a:t>
            </a:r>
            <a:r>
              <a:rPr lang="pt-BR" sz="1800" dirty="0"/>
              <a:t>termos e conceitos tradicionais de ensino-aprendizagem; </a:t>
            </a:r>
            <a:endParaRPr lang="pt-BR" sz="1800" dirty="0" smtClean="0"/>
          </a:p>
          <a:p>
            <a:pPr marL="723900" indent="-368300" eaLnBrk="1" hangingPunct="1">
              <a:buClr>
                <a:srgbClr val="276284"/>
              </a:buClr>
              <a:buFont typeface="+mj-lt"/>
              <a:buAutoNum type="alphaLcParenR"/>
              <a:defRPr/>
            </a:pPr>
            <a:r>
              <a:rPr lang="pt-BR" sz="1800" dirty="0" smtClean="0"/>
              <a:t>cria  termos específicos próprios;   </a:t>
            </a:r>
            <a:endParaRPr lang="pt-BR" sz="1800" dirty="0"/>
          </a:p>
          <a:p>
            <a:pPr marL="723900" indent="-368300" eaLnBrk="1" hangingPunct="1">
              <a:buClr>
                <a:srgbClr val="276284"/>
              </a:buClr>
              <a:buFont typeface="+mj-lt"/>
              <a:buAutoNum type="alphaLcParenR"/>
              <a:defRPr/>
            </a:pPr>
            <a:r>
              <a:rPr lang="pt-BR" sz="1800" dirty="0" smtClean="0"/>
              <a:t>traduz </a:t>
            </a:r>
            <a:r>
              <a:rPr lang="pt-BR" sz="1800" dirty="0"/>
              <a:t>tanto a busca pelo aperfeiçoamento das estratégias de EAD, bem como a evolução e a aplicação de tecnologias interativas da comunicação;</a:t>
            </a:r>
          </a:p>
          <a:p>
            <a:pPr marL="723900" indent="-368300" eaLnBrk="1" hangingPunct="1">
              <a:buClr>
                <a:srgbClr val="276284"/>
              </a:buClr>
              <a:buFont typeface="+mj-lt"/>
              <a:buAutoNum type="alphaLcParenR"/>
              <a:defRPr/>
            </a:pPr>
            <a:r>
              <a:rPr lang="pt-BR" sz="1800" dirty="0" smtClean="0"/>
              <a:t> a prática </a:t>
            </a:r>
            <a:r>
              <a:rPr lang="pt-BR" sz="1800" dirty="0"/>
              <a:t>da EAD determina também o uso de inúmeras fraseologias necessárias a seu campo de atuação.</a:t>
            </a:r>
          </a:p>
          <a:p>
            <a:pPr eaLnBrk="1" hangingPunct="1">
              <a:buClr>
                <a:srgbClr val="276284"/>
              </a:buClr>
              <a:defRPr/>
            </a:pPr>
            <a:endParaRPr lang="pt-BR" dirty="0" smtClean="0"/>
          </a:p>
          <a:p>
            <a:pPr eaLnBrk="1" hangingPunct="1">
              <a:buClr>
                <a:srgbClr val="276284"/>
              </a:buClr>
              <a:defRPr/>
            </a:pPr>
            <a:endParaRPr lang="pt-BR" dirty="0" smtClean="0"/>
          </a:p>
          <a:p>
            <a:pPr eaLnBrk="1" hangingPunct="1">
              <a:buClr>
                <a:srgbClr val="276284"/>
              </a:buClr>
              <a:defRPr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14325" y="66675"/>
            <a:ext cx="6608763" cy="644525"/>
          </a:xfrm>
        </p:spPr>
        <p:txBody>
          <a:bodyPr/>
          <a:lstStyle/>
          <a:p>
            <a:pPr eaLnBrk="1" hangingPunct="1"/>
            <a:r>
              <a:rPr lang="pt-BR" smtClean="0"/>
              <a:t>Ilustração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739775" y="1895475"/>
            <a:ext cx="7664450" cy="4029075"/>
          </a:xfrm>
        </p:spPr>
        <p:txBody>
          <a:bodyPr/>
          <a:lstStyle/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r>
              <a:rPr lang="pt-BR" dirty="0"/>
              <a:t>Com base </a:t>
            </a:r>
            <a:r>
              <a:rPr lang="pt-BR" dirty="0" smtClean="0"/>
              <a:t>no trabalho </a:t>
            </a:r>
            <a:r>
              <a:rPr lang="pt-BR" dirty="0"/>
              <a:t>de Santiago </a:t>
            </a:r>
            <a:r>
              <a:rPr lang="pt-BR" dirty="0" smtClean="0"/>
              <a:t>(2013</a:t>
            </a:r>
            <a:r>
              <a:rPr lang="pt-BR" dirty="0"/>
              <a:t>), apresentamos exemplos </a:t>
            </a:r>
            <a:r>
              <a:rPr lang="pt-BR" dirty="0" smtClean="0"/>
              <a:t>dos  casos  </a:t>
            </a:r>
            <a:r>
              <a:rPr lang="pt-BR" dirty="0"/>
              <a:t>anteriores</a:t>
            </a:r>
            <a:r>
              <a:rPr lang="pt-BR" dirty="0" smtClean="0"/>
              <a:t>:</a:t>
            </a:r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endParaRPr lang="pt-BR" sz="1200" dirty="0" smtClean="0"/>
          </a:p>
          <a:p>
            <a:pPr marL="450850" lvl="1" indent="-258763" eaLnBrk="1" hangingPunct="1">
              <a:buClr>
                <a:srgbClr val="276284"/>
              </a:buClr>
              <a:buFont typeface="Wingdings" pitchFamily="2" charset="2"/>
              <a:buChar char="Ø"/>
              <a:defRPr/>
            </a:pPr>
            <a:r>
              <a:rPr lang="pt-BR" sz="1800" i="1" dirty="0"/>
              <a:t>sala de aula </a:t>
            </a:r>
            <a:r>
              <a:rPr lang="pt-BR" sz="1800" i="1" dirty="0" smtClean="0"/>
              <a:t>virtual</a:t>
            </a:r>
            <a:r>
              <a:rPr lang="pt-BR" sz="1800" dirty="0" smtClean="0"/>
              <a:t>; </a:t>
            </a:r>
            <a:r>
              <a:rPr lang="pt-BR" sz="1800" i="1" dirty="0"/>
              <a:t>aluno on-line</a:t>
            </a:r>
          </a:p>
          <a:p>
            <a:pPr marL="450850" lvl="1" indent="-258763" eaLnBrk="1" hangingPunct="1">
              <a:buClr>
                <a:srgbClr val="276284"/>
              </a:buClr>
              <a:buFont typeface="Wingdings" pitchFamily="2" charset="2"/>
              <a:buChar char="Ø"/>
              <a:defRPr/>
            </a:pPr>
            <a:r>
              <a:rPr lang="pt-BR" sz="1800" i="1" dirty="0"/>
              <a:t>ambiente virtual de aprendizagem</a:t>
            </a:r>
          </a:p>
          <a:p>
            <a:pPr marL="450850" lvl="1" indent="-258763" eaLnBrk="1" hangingPunct="1">
              <a:buClr>
                <a:srgbClr val="276284"/>
              </a:buClr>
              <a:buFont typeface="Wingdings" pitchFamily="2" charset="2"/>
              <a:buChar char="Ø"/>
              <a:defRPr/>
            </a:pPr>
            <a:r>
              <a:rPr lang="pt-BR" sz="1800" i="1" dirty="0" smtClean="0"/>
              <a:t>acessar disciplina</a:t>
            </a:r>
            <a:r>
              <a:rPr lang="pt-BR" sz="1800" dirty="0" smtClean="0"/>
              <a:t>; </a:t>
            </a:r>
            <a:r>
              <a:rPr lang="pt-BR" sz="1800" i="1" dirty="0"/>
              <a:t>postar </a:t>
            </a:r>
            <a:r>
              <a:rPr lang="pt-BR" sz="1800" i="1" dirty="0" smtClean="0"/>
              <a:t>resposta</a:t>
            </a:r>
            <a:r>
              <a:rPr lang="pt-BR" sz="1800" dirty="0" smtClean="0"/>
              <a:t>; </a:t>
            </a:r>
            <a:r>
              <a:rPr lang="pt-BR" sz="1800" i="1" dirty="0" smtClean="0"/>
              <a:t>avaliar </a:t>
            </a:r>
            <a:r>
              <a:rPr lang="pt-BR" sz="1800" i="1" dirty="0"/>
              <a:t>mensagens no </a:t>
            </a:r>
            <a:r>
              <a:rPr lang="pt-BR" sz="1800" i="1" dirty="0" smtClean="0"/>
              <a:t>fórum </a:t>
            </a:r>
          </a:p>
          <a:p>
            <a:pPr lvl="1" eaLnBrk="1" hangingPunct="1">
              <a:buClr>
                <a:srgbClr val="276284"/>
              </a:buClr>
              <a:buFont typeface="Arial" charset="0"/>
              <a:buChar char="»"/>
              <a:defRPr/>
            </a:pPr>
            <a:endParaRPr lang="pt-BR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14325" y="66675"/>
            <a:ext cx="6608763" cy="644525"/>
          </a:xfrm>
        </p:spPr>
        <p:txBody>
          <a:bodyPr/>
          <a:lstStyle/>
          <a:p>
            <a:pPr eaLnBrk="1" hangingPunct="1"/>
            <a:r>
              <a:rPr lang="pt-BR" smtClean="0"/>
              <a:t>Breves considerações finais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752475" y="1895475"/>
            <a:ext cx="7639050" cy="40290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dirty="0"/>
              <a:t>Considerando o grande alcance da EAD como modalidade de </a:t>
            </a:r>
            <a:r>
              <a:rPr lang="pt-BR" dirty="0" smtClean="0"/>
              <a:t>ensino-aprendizagem </a:t>
            </a:r>
            <a:r>
              <a:rPr lang="pt-BR" dirty="0"/>
              <a:t>em âmbito internacional</a:t>
            </a:r>
            <a:r>
              <a:rPr lang="pt-BR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t-BR" dirty="0" smtClean="0"/>
          </a:p>
          <a:p>
            <a:pPr marL="531813" indent="-258763">
              <a:buFont typeface="Wingdings" pitchFamily="2" charset="2"/>
              <a:buChar char="ü"/>
              <a:defRPr/>
            </a:pPr>
            <a:r>
              <a:rPr lang="pt-BR" sz="1800" dirty="0"/>
              <a:t>enfatizar a importância de sistematizar e compatibilizar termos e fraseologias da EAD nas línguas latinas</a:t>
            </a:r>
            <a:r>
              <a:rPr lang="pt-BR" sz="1800" dirty="0" smtClean="0"/>
              <a:t>;</a:t>
            </a:r>
          </a:p>
          <a:p>
            <a:pPr marL="531813" indent="-258763">
              <a:buFont typeface="Wingdings" pitchFamily="2" charset="2"/>
              <a:buChar char="ü"/>
              <a:defRPr/>
            </a:pPr>
            <a:endParaRPr lang="pt-BR" sz="1600" dirty="0"/>
          </a:p>
          <a:p>
            <a:pPr marL="531813" indent="-258763">
              <a:buFont typeface="Wingdings" pitchFamily="2" charset="2"/>
              <a:buChar char="ü"/>
              <a:defRPr/>
            </a:pPr>
            <a:r>
              <a:rPr lang="pt-BR" sz="1800" dirty="0"/>
              <a:t>tal compatibilização representa  um importante meio de divulgação das línguas latinas e, consequentemente, do potencial educativo de nossos países.</a:t>
            </a:r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  <a:defRPr/>
            </a:pPr>
            <a:endParaRPr lang="pt-BR" sz="1200" dirty="0" smtClean="0"/>
          </a:p>
          <a:p>
            <a:pPr lvl="1" eaLnBrk="1" hangingPunct="1">
              <a:buClr>
                <a:srgbClr val="276284"/>
              </a:buClr>
              <a:buFont typeface="Arial" charset="0"/>
              <a:buChar char="»"/>
              <a:defRPr/>
            </a:pPr>
            <a:endParaRPr lang="pt-BR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314325" y="66675"/>
            <a:ext cx="6608763" cy="644525"/>
          </a:xfrm>
        </p:spPr>
        <p:txBody>
          <a:bodyPr/>
          <a:lstStyle/>
          <a:p>
            <a:pPr eaLnBrk="1" hangingPunct="1"/>
            <a:r>
              <a:rPr lang="pt-BR" smtClean="0"/>
              <a:t>Referências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671513" y="1779588"/>
            <a:ext cx="7800975" cy="4029075"/>
          </a:xfrm>
        </p:spPr>
        <p:txBody>
          <a:bodyPr/>
          <a:lstStyle/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</a:pPr>
            <a:r>
              <a:rPr lang="fr-FR" sz="1800" smtClean="0"/>
              <a:t>PERRIAULT, Jacques. </a:t>
            </a:r>
            <a:r>
              <a:rPr lang="fr-FR" sz="1800" b="1" smtClean="0"/>
              <a:t>La communication du savoir à distance. </a:t>
            </a:r>
            <a:r>
              <a:rPr lang="fr-FR" sz="1800" smtClean="0"/>
              <a:t>Paris: L'Harmattan, 1996.</a:t>
            </a:r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</a:pPr>
            <a:endParaRPr lang="fr-FR" sz="1800" smtClean="0"/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</a:pPr>
            <a:r>
              <a:rPr lang="pt-BR" sz="1800" smtClean="0"/>
              <a:t>PETERS, Otto. </a:t>
            </a:r>
            <a:r>
              <a:rPr lang="pt-BR" sz="1800" b="1" smtClean="0"/>
              <a:t>A educação a distância em transição.</a:t>
            </a:r>
            <a:r>
              <a:rPr lang="pt-BR" sz="1800" smtClean="0"/>
              <a:t> São Leopoldo: Unisinos, 2004.</a:t>
            </a:r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</a:pPr>
            <a:endParaRPr lang="pt-BR" sz="1800" smtClean="0"/>
          </a:p>
          <a:p>
            <a:pPr marL="0" indent="0" eaLnBrk="1" hangingPunct="1">
              <a:buClr>
                <a:srgbClr val="276284"/>
              </a:buClr>
              <a:buFont typeface="Wingdings" pitchFamily="2" charset="2"/>
              <a:buNone/>
            </a:pPr>
            <a:r>
              <a:rPr lang="pt-BR" sz="1800" smtClean="0"/>
              <a:t>SANTIAGO, Márcio Sales. </a:t>
            </a:r>
            <a:r>
              <a:rPr lang="pt-BR" sz="1800" b="1" smtClean="0"/>
              <a:t>Unidades fraseológicas especializadas em tutoriais de ambientes virtuais de aprendizagem: proposta de um sistema classificatório com base na valência verbal. </a:t>
            </a:r>
            <a:r>
              <a:rPr lang="pt-BR" sz="1800" smtClean="0"/>
              <a:t>2013. 223 f. Tese (Doutorado em Letras) – Universidade Federal do Rio Grande do Sul, Porto Alegre, 2013.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  <p:tag name="THINKCELLUNDODONOTDELETE" val="2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82740"/>
      </a:dk2>
      <a:lt2>
        <a:srgbClr val="BE0009"/>
      </a:lt2>
      <a:accent1>
        <a:srgbClr val="1C4C74"/>
      </a:accent1>
      <a:accent2>
        <a:srgbClr val="2C6D92"/>
      </a:accent2>
      <a:accent3>
        <a:srgbClr val="FFFFFF"/>
      </a:accent3>
      <a:accent4>
        <a:srgbClr val="000000"/>
      </a:accent4>
      <a:accent5>
        <a:srgbClr val="ABB2BC"/>
      </a:accent5>
      <a:accent6>
        <a:srgbClr val="276284"/>
      </a:accent6>
      <a:hlink>
        <a:srgbClr val="4797B9"/>
      </a:hlink>
      <a:folHlink>
        <a:srgbClr val="65C3E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solidFill>
            <a:srgbClr val="FFCC00"/>
          </a:solidFill>
          <a:miter lim="800000"/>
          <a:headEnd/>
          <a:tailEnd/>
        </a:ln>
        <a:effectLst/>
      </a:spPr>
      <a:bodyPr wrap="square">
        <a:spAutoFit/>
      </a:bodyPr>
      <a:lstStyle>
        <a:defPPr algn="ctr">
          <a:spcBef>
            <a:spcPct val="50000"/>
          </a:spcBef>
          <a:defRPr dirty="0" err="1">
            <a:latin typeface="Arial Narrow" pitchFamily="34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82740"/>
        </a:dk2>
        <a:lt2>
          <a:srgbClr val="BE0009"/>
        </a:lt2>
        <a:accent1>
          <a:srgbClr val="1C4C74"/>
        </a:accent1>
        <a:accent2>
          <a:srgbClr val="2C6D92"/>
        </a:accent2>
        <a:accent3>
          <a:srgbClr val="FFFFFF"/>
        </a:accent3>
        <a:accent4>
          <a:srgbClr val="000000"/>
        </a:accent4>
        <a:accent5>
          <a:srgbClr val="ABB2BC"/>
        </a:accent5>
        <a:accent6>
          <a:srgbClr val="276284"/>
        </a:accent6>
        <a:hlink>
          <a:srgbClr val="4797B9"/>
        </a:hlink>
        <a:folHlink>
          <a:srgbClr val="65C3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404</Words>
  <Application>Microsoft Macintosh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Standarddesign</vt:lpstr>
      <vt:lpstr>PowerPoint Presentation</vt:lpstr>
      <vt:lpstr>Educação Presencial e Educação a Distância</vt:lpstr>
      <vt:lpstr>Terminologia da EAD</vt:lpstr>
      <vt:lpstr>Terminologia da EAD no Português do Brasil</vt:lpstr>
      <vt:lpstr>Ilustração</vt:lpstr>
      <vt:lpstr>Breves considerações finais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PresentationPoint</dc:creator>
  <cp:lastModifiedBy>Antonella Carol Rolla</cp:lastModifiedBy>
  <cp:revision>758</cp:revision>
  <cp:lastPrinted>2005-03-15T07:48:11Z</cp:lastPrinted>
  <dcterms:created xsi:type="dcterms:W3CDTF">2004-11-16T16:03:16Z</dcterms:created>
  <dcterms:modified xsi:type="dcterms:W3CDTF">2014-04-30T10:50:50Z</dcterms:modified>
</cp:coreProperties>
</file>