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081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94737" autoAdjust="0"/>
  </p:normalViewPr>
  <p:slideViewPr>
    <p:cSldViewPr>
      <p:cViewPr varScale="1">
        <p:scale>
          <a:sx n="73" d="100"/>
          <a:sy n="73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D38B-64B3-46C4-A381-CE7F26263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0F8D-0ADD-467C-8D3D-9DBA7CA9E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FD15-5195-4F0C-A7BD-8AFBAFA50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C684-936B-4A3D-BB29-A8734F0F2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BD9E-C0C4-4764-8EEA-4101589D1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FBD3-2BDC-42A0-AD7C-7A054DA44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694C-1FFE-44CD-9FA8-192C37136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3EC6-E3F1-4E2D-97EB-C284DD52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C61E-C86A-4466-8D62-E999F456F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4B5-C579-45B4-9C55-F490270AC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12AA8-1AE2-4009-B7FC-E02ABED77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E5C4279-3C09-4F25-9265-633F78677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4" r:id="rId2"/>
    <p:sldLayoutId id="2147484133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4" r:id="rId9"/>
    <p:sldLayoutId id="2147484130" r:id="rId10"/>
    <p:sldLayoutId id="21474841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k.edu.lb/" TargetMode="External"/><Relationship Id="rId2" Type="http://schemas.openxmlformats.org/officeDocument/2006/relationships/hyperlink" Target="mailto:andreeaffeich@usek.edu.lb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njugaison.lemonde.fr/conjugaison/premier-groupe/prouver" TargetMode="External"/><Relationship Id="rId2" Type="http://schemas.openxmlformats.org/officeDocument/2006/relationships/hyperlink" Target="http://www.lemonde.fr/sujet/d309/barack-obama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njugaison.lemonde.fr/conjugaison/deuxieme-groupe/aboutir" TargetMode="External"/><Relationship Id="rId4" Type="http://schemas.openxmlformats.org/officeDocument/2006/relationships/hyperlink" Target="http://conjugaison.lemonde.fr/conjugaison/troisieme-groupe/fair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njugaison.lemonde.fr/conjugaison/premier-groupe/couler" TargetMode="External"/><Relationship Id="rId2" Type="http://schemas.openxmlformats.org/officeDocument/2006/relationships/hyperlink" Target="http://conjugaison.lemonde.fr/conjugaison/auxiliaire/%C3%AAtr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lst.ling.umontreal.ca/pdf/terminotique/corpusnormes.pdf" TargetMode="External"/><Relationship Id="rId2" Type="http://schemas.openxmlformats.org/officeDocument/2006/relationships/hyperlink" Target="http://www.lemonde.fr/web/article/0,1-0@2-3260,36-968234,0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295400" y="2514600"/>
            <a:ext cx="73152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/>
              <a:t>Du “too big to fail” au “too big to believe”</a:t>
            </a:r>
          </a:p>
          <a:p>
            <a:pPr algn="ctr"/>
            <a:r>
              <a:rPr lang="fr-FR" sz="2400" b="1" i="1" dirty="0"/>
              <a:t>Quand l’emprunt trace sa voie dans la terminologie française de la crise budgétaire américaine</a:t>
            </a:r>
            <a:endParaRPr lang="en-US" sz="2400" b="1" dirty="0"/>
          </a:p>
          <a:p>
            <a:pPr algn="ctr"/>
            <a:endParaRPr lang="fr-FR" sz="2200" b="1" dirty="0"/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1752600" y="4343400"/>
            <a:ext cx="6477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 err="1" smtClean="0"/>
              <a:t>Andrée</a:t>
            </a:r>
            <a:r>
              <a:rPr lang="en-US" sz="2000" b="1" dirty="0" smtClean="0"/>
              <a:t> </a:t>
            </a:r>
            <a:r>
              <a:rPr lang="en-US" sz="2000" b="1" dirty="0"/>
              <a:t>AFFEICH</a:t>
            </a:r>
          </a:p>
          <a:p>
            <a:pPr algn="ctr">
              <a:spcBef>
                <a:spcPts val="0"/>
              </a:spcBef>
            </a:pPr>
            <a:r>
              <a:rPr lang="en-US" sz="2000" b="1" dirty="0" err="1"/>
              <a:t>Université</a:t>
            </a:r>
            <a:r>
              <a:rPr lang="en-US" sz="2000" b="1" dirty="0"/>
              <a:t> Saint-Esprit de </a:t>
            </a:r>
            <a:r>
              <a:rPr lang="en-US" sz="2000" b="1" dirty="0" err="1" smtClean="0"/>
              <a:t>Kaslik</a:t>
            </a:r>
            <a:endParaRPr lang="en-US" sz="2000" b="1" dirty="0" smtClean="0"/>
          </a:p>
          <a:p>
            <a:pPr algn="ctr">
              <a:spcBef>
                <a:spcPts val="0"/>
              </a:spcBef>
            </a:pPr>
            <a:r>
              <a:rPr lang="en-US" sz="2000" b="1" dirty="0" err="1" smtClean="0"/>
              <a:t>Département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d’Interprétation</a:t>
            </a:r>
            <a:r>
              <a:rPr lang="en-US" sz="2000" b="1" dirty="0" smtClean="0"/>
              <a:t> et de </a:t>
            </a:r>
            <a:r>
              <a:rPr lang="en-US" sz="2000" b="1" dirty="0" err="1" smtClean="0"/>
              <a:t>Traduction</a:t>
            </a:r>
            <a:endParaRPr lang="en-US" sz="2000" b="1" dirty="0"/>
          </a:p>
          <a:p>
            <a:pPr algn="ctr">
              <a:spcBef>
                <a:spcPts val="0"/>
              </a:spcBef>
            </a:pPr>
            <a:r>
              <a:rPr lang="en-US" sz="2000" b="1" dirty="0" smtClean="0">
                <a:hlinkClick r:id="rId2"/>
              </a:rPr>
              <a:t>andreeaffeich@usek.edu.lb</a:t>
            </a:r>
            <a:endParaRPr lang="en-US" sz="2000" b="1" dirty="0" smtClean="0"/>
          </a:p>
          <a:p>
            <a:pPr algn="ctr">
              <a:spcBef>
                <a:spcPts val="0"/>
              </a:spcBef>
            </a:pPr>
            <a:r>
              <a:rPr lang="en-US" sz="2000" b="1" dirty="0" smtClean="0">
                <a:hlinkClick r:id="rId3"/>
              </a:rPr>
              <a:t>www.usek.edu.lb</a:t>
            </a:r>
            <a:endParaRPr lang="en-US" sz="2000" b="1" dirty="0" smtClean="0"/>
          </a:p>
          <a:p>
            <a:pPr algn="ctr">
              <a:spcBef>
                <a:spcPct val="50000"/>
              </a:spcBef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6" name="Picture 5" descr="usek logo2_f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685800"/>
            <a:ext cx="1295400" cy="1295400"/>
          </a:xfrm>
          <a:prstGeom prst="rect">
            <a:avLst/>
          </a:prstGeom>
        </p:spPr>
      </p:pic>
      <p:sp>
        <p:nvSpPr>
          <p:cNvPr id="1028" name="AutoShape 4" descr="Résultat de recherche d'images pour &quot;Realit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Résultat de recherche d'images pour &quot;Realit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Résultat de recherche d'images pour &quot;Realit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762000"/>
            <a:ext cx="2667000" cy="1285875"/>
          </a:xfrm>
          <a:prstGeom prst="rect">
            <a:avLst/>
          </a:prstGeom>
        </p:spPr>
      </p:pic>
      <p:pic>
        <p:nvPicPr>
          <p:cNvPr id="11" name="Picture 10" descr="Logo UL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599" y="685801"/>
            <a:ext cx="1295401" cy="12954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3352800"/>
            <a:ext cx="5943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i="1" dirty="0" smtClean="0"/>
              <a:t>On parle franglais par besoin d’être à la mode, de faire branché, ou bien en raison du milieu culturel multilingue dans lequel le français est pour certains une seconde </a:t>
            </a:r>
            <a:r>
              <a:rPr lang="fr-FR" sz="2200" i="1" dirty="0" smtClean="0"/>
              <a:t>langue (</a:t>
            </a:r>
            <a:r>
              <a:rPr lang="fr-FR" sz="2200" i="1" dirty="0" err="1" smtClean="0"/>
              <a:t>Zanola</a:t>
            </a:r>
            <a:r>
              <a:rPr lang="fr-FR" sz="2200" i="1" dirty="0" smtClean="0"/>
              <a:t>, 2008, p.88)</a:t>
            </a:r>
            <a:endParaRPr lang="en-US" sz="2200" i="1" dirty="0"/>
          </a:p>
        </p:txBody>
      </p:sp>
      <p:sp>
        <p:nvSpPr>
          <p:cNvPr id="4" name="Rectangle 3"/>
          <p:cNvSpPr/>
          <p:nvPr/>
        </p:nvSpPr>
        <p:spPr>
          <a:xfrm>
            <a:off x="1066800" y="9144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Facteurs qui </a:t>
            </a:r>
            <a:r>
              <a:rPr lang="fr-FR" b="1" dirty="0" smtClean="0"/>
              <a:t>semblent être les plus marquants dans la génération de l’emprunt linguistique dans le domaine économique qui fait l’objet de cette </a:t>
            </a:r>
            <a:r>
              <a:rPr lang="fr-FR" b="1" dirty="0" smtClean="0"/>
              <a:t>étude :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43000" y="22860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 premier facteur est </a:t>
            </a:r>
            <a:r>
              <a:rPr lang="fr-FR" dirty="0" err="1" smtClean="0"/>
              <a:t>socio-culturel</a:t>
            </a:r>
            <a:r>
              <a:rPr lang="fr-FR" dirty="0" smtClean="0"/>
              <a:t> et est lié au snobisme, à l’exotisme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81000" y="23622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33600"/>
            <a:ext cx="6781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i="1" dirty="0" smtClean="0"/>
              <a:t>Le </a:t>
            </a:r>
            <a:r>
              <a:rPr lang="fr-FR" sz="2200" i="1" dirty="0" err="1" smtClean="0"/>
              <a:t>gridlock</a:t>
            </a:r>
            <a:r>
              <a:rPr lang="fr-FR" sz="2200" i="1" dirty="0" smtClean="0"/>
              <a:t> ("blocage") est le défi numéro un de </a:t>
            </a:r>
            <a:r>
              <a:rPr lang="fr-FR" sz="2200" i="1" u="sng" dirty="0" err="1" smtClean="0">
                <a:hlinkClick r:id="rId2"/>
              </a:rPr>
              <a:t>Barack</a:t>
            </a:r>
            <a:r>
              <a:rPr lang="fr-FR" sz="2200" i="1" u="sng" dirty="0" smtClean="0">
                <a:hlinkClick r:id="rId2"/>
              </a:rPr>
              <a:t> </a:t>
            </a:r>
            <a:r>
              <a:rPr lang="fr-FR" sz="2200" i="1" u="sng" dirty="0" err="1" smtClean="0">
                <a:hlinkClick r:id="rId2"/>
              </a:rPr>
              <a:t>Obama</a:t>
            </a:r>
            <a:r>
              <a:rPr lang="fr-FR" sz="2200" i="1" dirty="0" smtClean="0"/>
              <a:t> qui devra </a:t>
            </a:r>
            <a:r>
              <a:rPr lang="fr-FR" sz="2200" i="1" u="sng" dirty="0" smtClean="0">
                <a:hlinkClick r:id="rId3"/>
              </a:rPr>
              <a:t>prouver</a:t>
            </a:r>
            <a:r>
              <a:rPr lang="fr-FR" sz="2200" dirty="0" smtClean="0"/>
              <a:t> </a:t>
            </a:r>
            <a:r>
              <a:rPr lang="fr-FR" sz="2200" i="1" dirty="0" smtClean="0"/>
              <a:t>sa capacité à </a:t>
            </a:r>
            <a:r>
              <a:rPr lang="fr-FR" sz="2200" i="1" u="sng" dirty="0" smtClean="0">
                <a:hlinkClick r:id="rId4"/>
              </a:rPr>
              <a:t>faire</a:t>
            </a:r>
            <a:r>
              <a:rPr lang="fr-FR" sz="2200" i="1" dirty="0" smtClean="0"/>
              <a:t> </a:t>
            </a:r>
            <a:r>
              <a:rPr lang="fr-FR" sz="2200" i="1" u="sng" dirty="0" smtClean="0">
                <a:hlinkClick r:id="rId5"/>
              </a:rPr>
              <a:t>aboutir</a:t>
            </a:r>
            <a:r>
              <a:rPr lang="fr-FR" sz="2200" i="1" dirty="0" smtClean="0"/>
              <a:t> des négociations bipartisanes, ce qu'il n'a pas réussi à </a:t>
            </a:r>
            <a:r>
              <a:rPr lang="fr-FR" sz="2200" i="1" u="sng" dirty="0" smtClean="0">
                <a:hlinkClick r:id="rId4"/>
              </a:rPr>
              <a:t>faire</a:t>
            </a:r>
            <a:r>
              <a:rPr lang="fr-FR" sz="2200" i="1" dirty="0" smtClean="0"/>
              <a:t> au cours de son premier mandat, alimentant les désillusions au sein de son propre camp</a:t>
            </a:r>
            <a:endParaRPr lang="en-US" sz="2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2954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 deuxième facteur est l’instabilité terminologique et la multiplicité des équivalents français suite à l’apparition d’un nouveau concept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13716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286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 smtClean="0"/>
              <a:t>Pour « fiscal </a:t>
            </a:r>
            <a:r>
              <a:rPr lang="fr-FR" dirty="0" err="1" smtClean="0"/>
              <a:t>cliff</a:t>
            </a:r>
            <a:r>
              <a:rPr lang="fr-FR" dirty="0" smtClean="0"/>
              <a:t> » qui date de 2010-2011, nous avons relevé en français les néologismes : « falaise fiscale » (4), « mur budgétaire » (4), « mur fiscal » (1)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7086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i="1" dirty="0" smtClean="0"/>
              <a:t>on imagine l’embarras du locuteur francophone qui, contraint de faire un choix délicat, optera finalement pour l’expression </a:t>
            </a:r>
            <a:r>
              <a:rPr lang="fr-FR" sz="2200" i="1" dirty="0" smtClean="0"/>
              <a:t>anglo-saxonne (</a:t>
            </a:r>
            <a:r>
              <a:rPr lang="fr-FR" sz="2200" i="1" dirty="0" err="1" smtClean="0"/>
              <a:t>Soubrier</a:t>
            </a:r>
            <a:r>
              <a:rPr lang="fr-FR" sz="2200" i="1" dirty="0" smtClean="0"/>
              <a:t>, 1998, p. 409) </a:t>
            </a:r>
            <a:r>
              <a:rPr lang="fr-FR" sz="2200" dirty="0" smtClean="0"/>
              <a:t> </a:t>
            </a:r>
            <a:endParaRPr lang="en-US" sz="2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1219200"/>
            <a:ext cx="7239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i="1" dirty="0" smtClean="0"/>
              <a:t>"Mur budgétaire", "falaise fiscale", "</a:t>
            </a:r>
            <a:r>
              <a:rPr lang="fr-FR" sz="2200" i="1" dirty="0" err="1" smtClean="0"/>
              <a:t>Taxmageddon</a:t>
            </a:r>
            <a:r>
              <a:rPr lang="fr-FR" sz="2200" i="1" dirty="0" smtClean="0"/>
              <a:t>"... Cet ensemble d'exemptions fiscales dont la prolongation, ou l'arrêt, doit </a:t>
            </a:r>
            <a:r>
              <a:rPr lang="fr-FR" sz="2200" i="1" u="sng" dirty="0" smtClean="0">
                <a:hlinkClick r:id="rId2"/>
              </a:rPr>
              <a:t>être</a:t>
            </a:r>
            <a:r>
              <a:rPr lang="fr-FR" sz="2200" i="1" dirty="0" smtClean="0"/>
              <a:t> décidé avant la fin de l'année aura fait </a:t>
            </a:r>
            <a:r>
              <a:rPr lang="fr-FR" sz="2200" i="1" u="sng" dirty="0" smtClean="0">
                <a:hlinkClick r:id="rId3"/>
              </a:rPr>
              <a:t>couler</a:t>
            </a:r>
            <a:r>
              <a:rPr lang="fr-FR" sz="2200" i="1" dirty="0" smtClean="0"/>
              <a:t> beaucoup d'encre…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52400" y="12954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971800"/>
            <a:ext cx="91440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 la reconduction des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coupes budgétaires automatiques ("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sequester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")…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2400" y="30480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38200" y="3733800"/>
            <a:ext cx="784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Séquestration” est le mot compliqué utilisé pour désigner les coupes budgétaires automatiques totalisant 1 200 milliards de dollars sur plus de dix ans.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2400" y="38100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0" y="49530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…importantes coupes automatiques et arbitraires dans les dépenses de l’État [qualifiées par les démocrates de “séquestre”…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52400" y="50292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99060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dirty="0" smtClean="0"/>
              <a:t>Le troisième facteur est la nécessité. L’emprunt se fait par nécessité dans le cas où l’on doit répondre à un besoin linguistique afin de combler un vide lexical. </a:t>
            </a:r>
            <a:endParaRPr lang="en-US" sz="2200" dirty="0"/>
          </a:p>
        </p:txBody>
      </p:sp>
      <p:sp>
        <p:nvSpPr>
          <p:cNvPr id="4" name="Right Arrow 3"/>
          <p:cNvSpPr/>
          <p:nvPr/>
        </p:nvSpPr>
        <p:spPr>
          <a:xfrm>
            <a:off x="381000" y="10668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24384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C’est le cas de « </a:t>
            </a:r>
            <a:r>
              <a:rPr lang="fr-FR" dirty="0" smtClean="0"/>
              <a:t>baby-boomers » </a:t>
            </a:r>
            <a:r>
              <a:rPr lang="fr-FR" dirty="0" smtClean="0"/>
              <a:t>implanté depuis longtemps dans le lexique français mais qui ne possède toujours pas un équivalent français, et surtout de « </a:t>
            </a:r>
            <a:r>
              <a:rPr lang="fr-FR" dirty="0" err="1" smtClean="0"/>
              <a:t>shutdown</a:t>
            </a:r>
            <a:r>
              <a:rPr lang="fr-FR" dirty="0" smtClean="0"/>
              <a:t> » néologisme anglais né pour désigner l’arrêt des activités gouvernementales fédérales en 2013 aux </a:t>
            </a:r>
            <a:r>
              <a:rPr lang="fr-FR" dirty="0" smtClean="0"/>
              <a:t>États-Unis</a:t>
            </a: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44958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 "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shutdown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- le terme américain qui désigne la fermeture partielle des services fédéraux…</a:t>
            </a:r>
          </a:p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i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indent="457200" algn="justLow"/>
            <a:r>
              <a:rPr lang="fr-FR" sz="2000" i="1" dirty="0" smtClean="0"/>
              <a:t>Face à ce «</a:t>
            </a:r>
            <a:r>
              <a:rPr lang="fr-FR" sz="2000" i="1" dirty="0" err="1" smtClean="0"/>
              <a:t>shutdown</a:t>
            </a:r>
            <a:r>
              <a:rPr lang="fr-FR" sz="2000" i="1" dirty="0" smtClean="0"/>
              <a:t>» -la fermeture partielle des services fédéraux…</a:t>
            </a:r>
            <a:endParaRPr lang="en-US" sz="2000" dirty="0" smtClean="0"/>
          </a:p>
          <a:p>
            <a:pPr marL="0" marR="0" lvl="0" indent="4572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7162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dirty="0" smtClean="0"/>
              <a:t>L’emprunt a certes tracé sa voie dans la terminologie française de la crise budgétaire américaine, mais la portée de ce phénomène n’est pas alarmante. Les résultats nous montrent que 2 termes de nos listes enregistrent des occurrences supérieures à 10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990600" y="3352800"/>
            <a:ext cx="7086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dirty="0" smtClean="0"/>
              <a:t>L’emprunt qui fait peur est cet emprunt fait par facilité et par vitesse, ou qui marque une ignorance chez certains des concepts étrangers et les poussent à emprunter sans hésitation, ni réflexion. Pour continuer à parler du monde, la langue française, comme tout autre langue, doit être « nataliste, tolérante, mondiale dans son dessein, pluraliste dans sa démarche </a:t>
            </a:r>
            <a:r>
              <a:rPr lang="fr-FR" sz="2200" dirty="0" smtClean="0"/>
              <a:t>». </a:t>
            </a:r>
            <a:r>
              <a:rPr lang="fr-FR" sz="2200" dirty="0" smtClean="0"/>
              <a:t>Pour conclure, « en faveur d’une langue ni pure ni soumise : francophone </a:t>
            </a:r>
            <a:r>
              <a:rPr lang="fr-FR" sz="2200" dirty="0" smtClean="0"/>
              <a:t>» (Rey cité in </a:t>
            </a:r>
            <a:r>
              <a:rPr lang="fr-FR" sz="2200" dirty="0" err="1" smtClean="0"/>
              <a:t>Cerquiglini</a:t>
            </a:r>
            <a:r>
              <a:rPr lang="fr-FR" sz="2200" dirty="0" smtClean="0"/>
              <a:t>, 2007)</a:t>
            </a:r>
            <a:endParaRPr lang="en-US" sz="2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09600" y="914400"/>
            <a:ext cx="7696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Références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AFFEICH, Andrée (2010)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Rupture et continuité dans le discours technique arabe d’Internet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Thèse de doctorat, Université Lumière Lyon 2, 467 p.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ASSAL, Allal (1993) : « Calque et emprunt terminologique : le cas des biotechnologies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CERTIL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Le Havre, Université du Havre, n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2, pp. 9-16.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BOWKER, Lynne et Jennifer PEARSON (2002) :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Working with Specialized Language.- A practical guide to using corpora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London / New York,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Routledge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242 p.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CERQUIGLINI, Bernard (19/10/2007) : « Le plaidoyer d’Alain Rey pour un français ni pur ni soumis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monde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(en ligne :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http://www.lemonde.fr/web/article/0,1-0@2-3260,36-968234,0.html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GUILBERT, Louis (1975)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créativité lexicale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Paris, Librairie Larousse, 285 p.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HABERT, Benoît (2000) : « Des corpus représentatifs : de quoi, pour quoi, comment ?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BILGER, Mireille,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Linguistique sur corpus.- Études et réflexions,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Cahiers de l’Université de Perpignan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Presses universitaires de Perpignan, n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31, pp. 11-58.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HUMBLEY, John (1974) : « Vers une typologie de l’emprunt linguistique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Cahiers de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lexicologie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Paris, Didier / Larousse, vol. 25, n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 pp. 46-70.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KOCOUREK,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Rostislav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(1991) (1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éd. 1982)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langue française de la technique et de la science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Wiesbaden, Oscar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Brandstetter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Verlag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327 p.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Fontaine (1972)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Fables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Paris, Le livre de poche, 395 p.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MARSHMAN, Elizabeth (2003) : « Construction et gestion des corpus : Résumé et essai d’uniformisation du processus pour la terminologie » pp.1-18 (en ligne :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http://olst.ling.umontreal.ca/pdf/terminotique/corpusnormes.pdf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3400" y="1600200"/>
            <a:ext cx="8077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MEILLET, Antoine (1982)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Linguistique historique et linguistique générale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Paris, Champion, Genève,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Slatkine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334 p.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PERGNIER, Maurice (1989)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anglicismes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Paris, PUF, Coll. Linguistique nouvelle, 214 p.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ROMAN, André (1999) :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création lexicale en arabe.- Ressources et limites de la nomination dans une langue humaine naturelle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Lyon, PUL, Coll. Études arabes, 247 p.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SINCLAIR, John (1991) :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Corpus, Concordance, Collocation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Oxford, Oxford University Press, Coll.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Describing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English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Language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179 p.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SOUBRIER, Jean (1998) : « Néologismes et termes d’emprunt dans le français des affaires. Une étude de la terminologie en usage dans les offres d’emploi de la presse française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Actes du Colloque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mémoire des mots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Editions AUPELF-UREF, Collection Actualité Scientifique, pp. 403-418.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TOURATIER, Christian (1994) : « Les problèmes de l’emprunt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L’emprunt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Cercle linguistique d’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Aix-En-Provence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Université de Provence, Travaux 12, pp. 11-22.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ZANOLA, Maria Teresa, (2008) : « Les anglicismes et le français du XXI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siècle : la fin du franglais ? »,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Synergies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n</a:t>
            </a:r>
            <a:r>
              <a:rPr kumimoji="0" lang="fr-F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4, pp. 87-96.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2057400" y="35052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/>
              <a:t>Merci de votre attention </a:t>
            </a:r>
          </a:p>
        </p:txBody>
      </p:sp>
      <p:pic>
        <p:nvPicPr>
          <p:cNvPr id="21507" name="Picture 6" descr="Image remerciements f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18937">
            <a:off x="6400800" y="1295400"/>
            <a:ext cx="1528763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0600" y="26670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dirty="0" smtClean="0"/>
              <a:t> </a:t>
            </a:r>
            <a:endParaRPr lang="en-US" sz="2400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32766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3716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[…] sur le plan international, on assistait rapidement à la rupture de la coalition </a:t>
            </a:r>
            <a:r>
              <a:rPr lang="fr-FR" sz="2200" i="1" dirty="0" err="1" smtClean="0">
                <a:latin typeface="Times New Roman" pitchFamily="18" charset="0"/>
                <a:cs typeface="Times New Roman" pitchFamily="18" charset="0"/>
              </a:rPr>
              <a:t>anti-hitlérienne</a:t>
            </a: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 et à une politique d’intégration de notre pays dans une coalition dirigée par les Etats-Unis à la faveur du Plan Marshall, puis du Pacte Atlantique. Dans ce contexte, l’anglo-américain s’installait comme langue dominante dans tout l’Ouest de l’Europe. Ce rappel était nécessaire pour expliquer que les contacts de la langue française se sont établis essentiellement avec l’anglo-américain. Traiter des emprunts du français dans la période contemporaine, c’est essentiellement analyser le cheminement des américanismes dans notre </a:t>
            </a: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langue (Guilbert, 1975, p. 89)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2000" y="4191000"/>
            <a:ext cx="75438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b="1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8382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Tableau 1 : Quelques caractéristiques de notre corpus</a:t>
            </a:r>
            <a:endParaRPr lang="en-US" b="1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371600" y="1535112"/>
          <a:ext cx="6121400" cy="5322888"/>
        </p:xfrm>
        <a:graphic>
          <a:graphicData uri="http://schemas.openxmlformats.org/presentationml/2006/ole">
            <p:oleObj spid="_x0000_s15363" name="Document" r:id="rId3" imgW="6121989" imgH="5322370" progId="Word.Document.12">
              <p:embed/>
            </p:oleObj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086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200" b="1" dirty="0" smtClean="0"/>
              <a:t> 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3429000" y="762000"/>
            <a:ext cx="2800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Tableau 2 : Le corpus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295400"/>
          <a:ext cx="7391400" cy="5115687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Sources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Représentation en pourcentage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L’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Expansion-L’Express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Monde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17.58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AFP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9.89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Figaro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6.59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Point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Croix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Tribune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Les Echos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Presse (Canada)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Dépêche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Soir (Belgique)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France 24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France 2 (Émissions)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Parisien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JOL Press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Allain Jules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RFI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ECOFIN (Suisse)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de Paul Jorion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EconomieMatin.fr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Magazine FORCES (Canada)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BFMTV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Forex.fr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YAHOO Actualités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JDN (Journal Du Net)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Chronique AGORA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blog A Lupus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Témoignages (Journal)</a:t>
                      </a:r>
                      <a:endParaRPr lang="en-US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</a:t>
                      </a:r>
                      <a:endParaRPr lang="en-US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697" marR="4569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524000"/>
            <a:ext cx="723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[…] ces nouvelles unités [c’est-à-dire les unités de nomination empruntées aux autres langues] ne sont pas des pièces du sous-système de nomination mais des unités de nomination à part entière. Ainsi a été créé en rupture avec le système ancien, un sous-ensemble d’unités de nomination amorphes qui peuvent être regardées comme des unités à racines syllabiques, c’est-à-dire à radicaux […]. L’emprunt à une langue étrangère est tout à fait comparable à celui d’un bruit ; le « mot » d’une autre langue est pour la langue emprunteuse un élément du monde à l’instar du bruit, même si le « mot » emprunté est, différemment, déjà un produit </a:t>
            </a: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culturel (Roman, 1999, pp. 146-147)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990600"/>
            <a:ext cx="3655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Tableau 3 : Cas de xénismes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828800"/>
          <a:ext cx="6934200" cy="3270187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Xénismes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Classement par fréquence de cooccurrence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Obamacare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Medicare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Tax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Policy Center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Medicaid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Affordable Healthcare Act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Dream Act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 exchanges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1219200"/>
            <a:ext cx="6172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La réforme de la santé, baptisée "</a:t>
            </a:r>
            <a:r>
              <a:rPr lang="fr-FR" i="1" dirty="0" err="1" smtClean="0"/>
              <a:t>Obamacare</a:t>
            </a:r>
            <a:r>
              <a:rPr lang="fr-FR" i="1" dirty="0" smtClean="0"/>
              <a:t>".</a:t>
            </a:r>
          </a:p>
          <a:p>
            <a:endParaRPr lang="en-US" dirty="0" smtClean="0"/>
          </a:p>
          <a:p>
            <a:r>
              <a:rPr lang="fr-FR" i="1" dirty="0" smtClean="0"/>
              <a:t>La loi sur la santé surnommée "</a:t>
            </a:r>
            <a:r>
              <a:rPr lang="fr-FR" i="1" dirty="0" err="1" smtClean="0"/>
              <a:t>Obamacare</a:t>
            </a:r>
            <a:r>
              <a:rPr lang="fr-FR" i="1" dirty="0" smtClean="0"/>
              <a:t>" (contraction d’</a:t>
            </a:r>
            <a:r>
              <a:rPr lang="fr-FR" i="1" dirty="0" err="1" smtClean="0"/>
              <a:t>Obama</a:t>
            </a:r>
            <a:r>
              <a:rPr lang="fr-FR" i="1" dirty="0" smtClean="0"/>
              <a:t> et "</a:t>
            </a:r>
            <a:r>
              <a:rPr lang="fr-FR" i="1" dirty="0" err="1" smtClean="0"/>
              <a:t>health</a:t>
            </a:r>
            <a:r>
              <a:rPr lang="fr-FR" i="1" dirty="0" smtClean="0"/>
              <a:t> care", qui signifie "santé</a:t>
            </a:r>
            <a:r>
              <a:rPr lang="fr-FR" i="1" dirty="0" smtClean="0"/>
              <a:t>".</a:t>
            </a:r>
          </a:p>
          <a:p>
            <a:endParaRPr lang="en-US" dirty="0" smtClean="0"/>
          </a:p>
          <a:p>
            <a:r>
              <a:rPr lang="fr-FR" i="1" dirty="0" smtClean="0"/>
              <a:t>Le Medicare [assurance-maladie pour les personnes âgées</a:t>
            </a:r>
            <a:r>
              <a:rPr lang="fr-FR" i="1" dirty="0" smtClean="0"/>
              <a:t>]</a:t>
            </a:r>
          </a:p>
          <a:p>
            <a:endParaRPr lang="en-US" dirty="0" smtClean="0"/>
          </a:p>
          <a:p>
            <a:r>
              <a:rPr lang="fr-FR" i="1" dirty="0" smtClean="0"/>
              <a:t>Le financement de l’assurance-santé des retraités (Medicare</a:t>
            </a:r>
            <a:r>
              <a:rPr lang="fr-FR" i="1" dirty="0" smtClean="0"/>
              <a:t>)</a:t>
            </a:r>
          </a:p>
          <a:p>
            <a:endParaRPr lang="en-US" dirty="0" smtClean="0"/>
          </a:p>
          <a:p>
            <a:r>
              <a:rPr lang="fr-FR" i="1" dirty="0" smtClean="0"/>
              <a:t>Medicaid (assurance maladie des personnes pauvres ou handicapées)</a:t>
            </a:r>
            <a:endParaRPr lang="en-US" dirty="0" smtClean="0"/>
          </a:p>
          <a:p>
            <a:r>
              <a:rPr lang="fr-FR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838200" y="12192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838200" y="18288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838200" y="26670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38200" y="35052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838200" y="4267200"/>
            <a:ext cx="533400" cy="304800"/>
          </a:xfrm>
          <a:prstGeom prst="rightArrow">
            <a:avLst>
              <a:gd name="adj1" fmla="val 33827"/>
              <a:gd name="adj2" fmla="val 36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057400"/>
            <a:ext cx="762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/>
              <a:t>après extraction, nous avons éliminé les termes empruntés jugés appartenant au vocabulaire général et qui ne font pas partie de la nomenclature des termes économiques relatifs à la crise budgétaire, tels "lame </a:t>
            </a:r>
            <a:r>
              <a:rPr lang="fr-FR" sz="2200" dirty="0" err="1" smtClean="0"/>
              <a:t>duck</a:t>
            </a:r>
            <a:r>
              <a:rPr lang="fr-FR" sz="2200" dirty="0" smtClean="0"/>
              <a:t>", "stand-by", "</a:t>
            </a:r>
            <a:r>
              <a:rPr lang="fr-FR" sz="2200" dirty="0" err="1" smtClean="0"/>
              <a:t>geeks</a:t>
            </a:r>
            <a:r>
              <a:rPr lang="fr-FR" sz="2200" dirty="0" smtClean="0"/>
              <a:t>", "happy end", "</a:t>
            </a:r>
            <a:r>
              <a:rPr lang="fr-FR" sz="2200" dirty="0" err="1" smtClean="0"/>
              <a:t>mid</a:t>
            </a:r>
            <a:r>
              <a:rPr lang="fr-FR" sz="2200" dirty="0" smtClean="0"/>
              <a:t>-</a:t>
            </a:r>
            <a:r>
              <a:rPr lang="fr-FR" sz="2200" dirty="0" err="1" smtClean="0"/>
              <a:t>terms</a:t>
            </a:r>
            <a:r>
              <a:rPr lang="fr-FR" sz="2200" dirty="0" smtClean="0"/>
              <a:t>", règlement de compte à "ok corral".</a:t>
            </a:r>
            <a:endParaRPr lang="en-US" sz="22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1066800"/>
            <a:ext cx="3849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Tableau 4 : Termes empruntés</a:t>
            </a:r>
            <a:endParaRPr lang="en-US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05000"/>
          <a:ext cx="7467600" cy="3653914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Termes empruntés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Classement par fréquence de cooccurrence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Shutdown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Fiscal cliff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Baby-boomers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Sequester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Taxcuts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security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Too big to fail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Debt limit deniers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Gridlock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Too big to believe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Selective default (SD)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Opération "twist"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825</TotalTime>
  <Words>921</Words>
  <Application>Microsoft Office PowerPoint</Application>
  <PresentationFormat>On-screen Show (4:3)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Microsoft Office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117</cp:revision>
  <dcterms:created xsi:type="dcterms:W3CDTF">2010-03-17T18:24:34Z</dcterms:created>
  <dcterms:modified xsi:type="dcterms:W3CDTF">2015-06-21T19:14:33Z</dcterms:modified>
</cp:coreProperties>
</file>